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7"/>
  </p:notesMasterIdLst>
  <p:handoutMasterIdLst>
    <p:handoutMasterId r:id="rId18"/>
  </p:handoutMasterIdLst>
  <p:sldIdLst>
    <p:sldId id="257" r:id="rId2"/>
    <p:sldId id="274" r:id="rId3"/>
    <p:sldId id="259" r:id="rId4"/>
    <p:sldId id="275" r:id="rId5"/>
    <p:sldId id="262" r:id="rId6"/>
    <p:sldId id="264" r:id="rId7"/>
    <p:sldId id="265" r:id="rId8"/>
    <p:sldId id="266" r:id="rId9"/>
    <p:sldId id="271" r:id="rId10"/>
    <p:sldId id="272" r:id="rId11"/>
    <p:sldId id="267" r:id="rId12"/>
    <p:sldId id="268" r:id="rId13"/>
    <p:sldId id="269" r:id="rId14"/>
    <p:sldId id="270" r:id="rId15"/>
    <p:sldId id="273"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82" autoAdjust="0"/>
  </p:normalViewPr>
  <p:slideViewPr>
    <p:cSldViewPr showGuides="1">
      <p:cViewPr varScale="1">
        <p:scale>
          <a:sx n="74" d="100"/>
          <a:sy n="74" d="100"/>
        </p:scale>
        <p:origin x="582" y="7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7/23/2019</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7/23/2019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7/23/2019</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7/23/2019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7/23/2019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7/23/2019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7/23/2019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7/23/2019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7/23/2019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7/23/2019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7/23/2019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7/23/2019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7/23/2019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7/23/2019</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anisclass.wikispaces.com/First+Grade+Fact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cpss.net/site/default.aspx?PageType=3&amp;DomainID=14256&amp;ModuleInstanceID=74940&amp;ViewID=6446EE88-D30C-497E-9316-3F8874B3E108&amp;RenderLoc=0&amp;FlexDataID=127869&amp;PageID=3586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cpss.net/Page/3829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381001"/>
            <a:ext cx="7008574" cy="4416426"/>
          </a:xfrm>
        </p:spPr>
        <p:txBody>
          <a:bodyPr/>
          <a:lstStyle/>
          <a:p>
            <a:r>
              <a:rPr lang="en-US" dirty="0"/>
              <a:t>Welcome to</a:t>
            </a:r>
            <a:br>
              <a:rPr lang="en-US" dirty="0"/>
            </a:br>
            <a:r>
              <a:rPr lang="en-US" dirty="0" smtClean="0"/>
              <a:t>Mrs. </a:t>
            </a:r>
            <a:r>
              <a:rPr lang="en-US" dirty="0" smtClean="0"/>
              <a:t>Cross</a:t>
            </a:r>
            <a:r>
              <a:rPr lang="en-US" dirty="0" smtClean="0"/>
              <a:t>’s                       </a:t>
            </a:r>
            <a:r>
              <a:rPr lang="en-US" dirty="0"/>
              <a:t>Open House</a:t>
            </a:r>
          </a:p>
        </p:txBody>
      </p:sp>
      <p:sp>
        <p:nvSpPr>
          <p:cNvPr id="5" name="Subtitle 4"/>
          <p:cNvSpPr>
            <a:spLocks noGrp="1"/>
          </p:cNvSpPr>
          <p:nvPr>
            <p:ph type="subTitle" idx="1"/>
          </p:nvPr>
        </p:nvSpPr>
        <p:spPr/>
        <p:txBody>
          <a:bodyPr/>
          <a:lstStyle/>
          <a:p>
            <a:r>
              <a:rPr lang="en-US" dirty="0"/>
              <a:t>North Forest Pines Elementary</a:t>
            </a:r>
            <a:br>
              <a:rPr lang="en-US" dirty="0"/>
            </a:br>
            <a:r>
              <a:rPr lang="en-US" dirty="0"/>
              <a:t>July 25, 2019 </a:t>
            </a:r>
          </a:p>
        </p:txBody>
      </p:sp>
      <p:pic>
        <p:nvPicPr>
          <p:cNvPr id="6" name="Picture 5">
            <a:extLst>
              <a:ext uri="{FF2B5EF4-FFF2-40B4-BE49-F238E27FC236}">
                <a16:creationId xmlns:a16="http://schemas.microsoft.com/office/drawing/2014/main" xmlns="" id="{FC557083-82B4-41F0-918F-EDB714534915}"/>
              </a:ext>
            </a:extLst>
          </p:cNvPr>
          <p:cNvPicPr>
            <a:picLocks noChangeAspect="1"/>
          </p:cNvPicPr>
          <p:nvPr/>
        </p:nvPicPr>
        <p:blipFill>
          <a:blip r:embed="rId3"/>
          <a:stretch>
            <a:fillRect/>
          </a:stretch>
        </p:blipFill>
        <p:spPr>
          <a:xfrm>
            <a:off x="9589729" y="381000"/>
            <a:ext cx="2298192" cy="2209799"/>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Curriculum-Science/Social Studies</a:t>
            </a:r>
          </a:p>
        </p:txBody>
      </p:sp>
      <p:sp>
        <p:nvSpPr>
          <p:cNvPr id="3" name="Content Placeholder 2"/>
          <p:cNvSpPr>
            <a:spLocks noGrp="1"/>
          </p:cNvSpPr>
          <p:nvPr>
            <p:ph idx="1"/>
          </p:nvPr>
        </p:nvSpPr>
        <p:spPr/>
        <p:txBody>
          <a:bodyPr>
            <a:normAutofit fontScale="47500" lnSpcReduction="20000"/>
          </a:bodyPr>
          <a:lstStyle/>
          <a:p>
            <a:r>
              <a:rPr lang="en-US" dirty="0"/>
              <a:t>Quarter 1</a:t>
            </a:r>
            <a:r>
              <a:rPr lang="en-US" dirty="0" smtClean="0"/>
              <a:t>: </a:t>
            </a:r>
          </a:p>
          <a:p>
            <a:pPr marL="0" indent="0">
              <a:buNone/>
            </a:pPr>
            <a:r>
              <a:rPr lang="en-US" dirty="0" smtClean="0"/>
              <a:t>Science: Matter</a:t>
            </a:r>
            <a:r>
              <a:rPr lang="en-US" dirty="0"/>
              <a:t>, Rocks and </a:t>
            </a:r>
            <a:r>
              <a:rPr lang="en-US" dirty="0" smtClean="0"/>
              <a:t>Minerals and Earth's </a:t>
            </a:r>
            <a:r>
              <a:rPr lang="en-US" dirty="0"/>
              <a:t>Changing </a:t>
            </a:r>
            <a:r>
              <a:rPr lang="en-US" dirty="0" smtClean="0"/>
              <a:t>History</a:t>
            </a:r>
          </a:p>
          <a:p>
            <a:pPr marL="0" indent="0">
              <a:buNone/>
            </a:pPr>
            <a:r>
              <a:rPr lang="en-US" dirty="0" smtClean="0"/>
              <a:t>SS: Civics and Government </a:t>
            </a:r>
          </a:p>
          <a:p>
            <a:r>
              <a:rPr lang="en-US" dirty="0" smtClean="0"/>
              <a:t>Q</a:t>
            </a:r>
            <a:r>
              <a:rPr lang="en-US" dirty="0" smtClean="0"/>
              <a:t>uarter </a:t>
            </a:r>
            <a:r>
              <a:rPr lang="en-US" dirty="0"/>
              <a:t>2</a:t>
            </a:r>
            <a:r>
              <a:rPr lang="en-US" dirty="0" smtClean="0"/>
              <a:t>: </a:t>
            </a:r>
          </a:p>
          <a:p>
            <a:pPr marL="0" indent="0">
              <a:buNone/>
            </a:pPr>
            <a:r>
              <a:rPr lang="en-US" dirty="0" smtClean="0"/>
              <a:t>Science: </a:t>
            </a:r>
            <a:r>
              <a:rPr lang="en-US" dirty="0"/>
              <a:t>Life in Changing Habitats and Foods, Minerals, Vitamins and </a:t>
            </a:r>
            <a:r>
              <a:rPr lang="en-US" dirty="0" smtClean="0"/>
              <a:t>Exercise</a:t>
            </a:r>
          </a:p>
          <a:p>
            <a:pPr marL="0" indent="0">
              <a:buNone/>
            </a:pPr>
            <a:r>
              <a:rPr lang="en-US" dirty="0" smtClean="0"/>
              <a:t>SS: Geography and Environmental Literacy</a:t>
            </a:r>
            <a:endParaRPr lang="en-US" dirty="0"/>
          </a:p>
          <a:p>
            <a:r>
              <a:rPr lang="en-US" dirty="0"/>
              <a:t>Quarter 3</a:t>
            </a:r>
            <a:r>
              <a:rPr lang="en-US" dirty="0" smtClean="0"/>
              <a:t>: </a:t>
            </a:r>
          </a:p>
          <a:p>
            <a:pPr marL="0" indent="0">
              <a:buNone/>
            </a:pPr>
            <a:r>
              <a:rPr lang="en-US" dirty="0" smtClean="0"/>
              <a:t>Science: </a:t>
            </a:r>
            <a:r>
              <a:rPr lang="en-US" dirty="0" smtClean="0"/>
              <a:t>Force and Motion: Magnets and Electric Charge and Forms and Interaction of Energy</a:t>
            </a:r>
          </a:p>
          <a:p>
            <a:pPr marL="0" indent="0">
              <a:buNone/>
            </a:pPr>
            <a:r>
              <a:rPr lang="en-US" dirty="0" smtClean="0"/>
              <a:t>SS: Economics</a:t>
            </a:r>
            <a:endParaRPr lang="en-US" dirty="0"/>
          </a:p>
          <a:p>
            <a:r>
              <a:rPr lang="en-US" dirty="0"/>
              <a:t>Quarter 4: </a:t>
            </a:r>
            <a:endParaRPr lang="en-US" dirty="0" smtClean="0"/>
          </a:p>
          <a:p>
            <a:pPr marL="0" indent="0">
              <a:buNone/>
            </a:pPr>
            <a:r>
              <a:rPr lang="en-US" dirty="0" smtClean="0"/>
              <a:t>Science: </a:t>
            </a:r>
            <a:r>
              <a:rPr lang="en-US" dirty="0"/>
              <a:t>Earth’s Patterns and Its </a:t>
            </a:r>
            <a:r>
              <a:rPr lang="en-US" dirty="0" smtClean="0"/>
              <a:t>Moon</a:t>
            </a:r>
          </a:p>
          <a:p>
            <a:pPr marL="0" indent="0">
              <a:buNone/>
            </a:pPr>
            <a:r>
              <a:rPr lang="en-US" dirty="0" smtClean="0"/>
              <a:t>SS: New History/Culture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135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a:t>
            </a:r>
          </a:p>
        </p:txBody>
      </p:sp>
      <p:sp>
        <p:nvSpPr>
          <p:cNvPr id="3" name="Content Placeholder 2"/>
          <p:cNvSpPr>
            <a:spLocks noGrp="1"/>
          </p:cNvSpPr>
          <p:nvPr>
            <p:ph idx="1"/>
          </p:nvPr>
        </p:nvSpPr>
        <p:spPr/>
        <p:txBody>
          <a:bodyPr>
            <a:normAutofit/>
          </a:bodyPr>
          <a:lstStyle/>
          <a:p>
            <a:r>
              <a:rPr lang="en-US" sz="2800" dirty="0"/>
              <a:t>Reading and Math Groups</a:t>
            </a:r>
          </a:p>
          <a:p>
            <a:pPr lvl="1"/>
            <a:r>
              <a:rPr lang="en-US" sz="2800" dirty="0"/>
              <a:t>Based on pre-test or observation data</a:t>
            </a:r>
          </a:p>
          <a:p>
            <a:pPr lvl="1"/>
            <a:r>
              <a:rPr lang="en-US" sz="2800" dirty="0"/>
              <a:t>Focus on a specific skill or area of need</a:t>
            </a:r>
          </a:p>
          <a:p>
            <a:pPr lvl="1"/>
            <a:r>
              <a:rPr lang="en-US" sz="2800" dirty="0"/>
              <a:t>Groups are fluid, students can change between groups based on how they are performing during a unit</a:t>
            </a:r>
          </a:p>
          <a:p>
            <a:pPr lvl="1"/>
            <a:r>
              <a:rPr lang="en-US" sz="2800" dirty="0"/>
              <a:t>Every unit there will be new groups made</a:t>
            </a:r>
          </a:p>
          <a:p>
            <a:pPr lvl="1"/>
            <a:r>
              <a:rPr lang="en-US" sz="2800" dirty="0"/>
              <a:t>Can involve enrichment and/or remediation</a:t>
            </a:r>
          </a:p>
        </p:txBody>
      </p:sp>
    </p:spTree>
    <p:extLst>
      <p:ext uri="{BB962C8B-B14F-4D97-AF65-F5344CB8AC3E}">
        <p14:creationId xmlns:p14="http://schemas.microsoft.com/office/powerpoint/2010/main" val="369625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Expectations/Procedures</a:t>
            </a:r>
          </a:p>
        </p:txBody>
      </p:sp>
      <p:sp>
        <p:nvSpPr>
          <p:cNvPr id="3" name="Content Placeholder 2"/>
          <p:cNvSpPr>
            <a:spLocks noGrp="1"/>
          </p:cNvSpPr>
          <p:nvPr>
            <p:ph idx="1"/>
          </p:nvPr>
        </p:nvSpPr>
        <p:spPr/>
        <p:txBody>
          <a:bodyPr>
            <a:normAutofit/>
          </a:bodyPr>
          <a:lstStyle/>
          <a:p>
            <a:r>
              <a:rPr lang="en-US" dirty="0"/>
              <a:t>Responsibility/Accountability is key in 4</a:t>
            </a:r>
            <a:r>
              <a:rPr lang="en-US" baseline="30000" dirty="0"/>
              <a:t>th</a:t>
            </a:r>
            <a:r>
              <a:rPr lang="en-US" dirty="0"/>
              <a:t> grade.</a:t>
            </a:r>
          </a:p>
          <a:p>
            <a:r>
              <a:rPr lang="en-US" dirty="0"/>
              <a:t>Students are to be held accountable for completing their work in a timely manner. </a:t>
            </a:r>
          </a:p>
          <a:p>
            <a:r>
              <a:rPr lang="en-US" dirty="0"/>
              <a:t>They are required to complete homework regardless of extra-curricular activities. </a:t>
            </a:r>
          </a:p>
          <a:p>
            <a:r>
              <a:rPr lang="en-US" dirty="0"/>
              <a:t>I stress kindness, safety and respect in this class as well.</a:t>
            </a:r>
          </a:p>
          <a:p>
            <a:r>
              <a:rPr lang="en-US" dirty="0"/>
              <a:t>We follow SOAR: Show self-control, Operate safely, Act responsibly, Respect ourselves and others</a:t>
            </a:r>
          </a:p>
        </p:txBody>
      </p:sp>
    </p:spTree>
    <p:extLst>
      <p:ext uri="{BB962C8B-B14F-4D97-AF65-F5344CB8AC3E}">
        <p14:creationId xmlns:p14="http://schemas.microsoft.com/office/powerpoint/2010/main" val="6123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t>Email is the best way to contact me. I will do my very best to get back to you within 24 hours</a:t>
            </a:r>
            <a:r>
              <a:rPr lang="en-US" dirty="0" smtClean="0"/>
              <a:t>.</a:t>
            </a:r>
            <a:endParaRPr lang="en-US" dirty="0"/>
          </a:p>
          <a:p>
            <a:r>
              <a:rPr lang="en-US" dirty="0" smtClean="0"/>
              <a:t>My website </a:t>
            </a:r>
            <a:r>
              <a:rPr lang="en-US" dirty="0" smtClean="0"/>
              <a:t>also has up to date classroom information.  </a:t>
            </a:r>
            <a:r>
              <a:rPr lang="en-US" dirty="0" smtClean="0"/>
              <a:t>This </a:t>
            </a:r>
            <a:r>
              <a:rPr lang="en-US" dirty="0"/>
              <a:t>should show information like events, track outs, </a:t>
            </a:r>
            <a:r>
              <a:rPr lang="en-US" dirty="0" smtClean="0"/>
              <a:t>curriculum connections </a:t>
            </a:r>
            <a:r>
              <a:rPr lang="en-US" dirty="0" smtClean="0"/>
              <a:t>and </a:t>
            </a:r>
            <a:r>
              <a:rPr lang="en-US" dirty="0"/>
              <a:t>other important dates.</a:t>
            </a:r>
          </a:p>
          <a:p>
            <a:r>
              <a:rPr lang="en-US" dirty="0"/>
              <a:t>I will send a weekly email </a:t>
            </a:r>
            <a:r>
              <a:rPr lang="en-US" dirty="0" smtClean="0"/>
              <a:t>discussing curriculum information and </a:t>
            </a:r>
            <a:r>
              <a:rPr lang="en-US" dirty="0"/>
              <a:t>any important things coming up in the next </a:t>
            </a:r>
            <a:r>
              <a:rPr lang="en-US" dirty="0" smtClean="0"/>
              <a:t>week.  </a:t>
            </a:r>
            <a:endParaRPr lang="en-US" dirty="0"/>
          </a:p>
        </p:txBody>
      </p:sp>
    </p:spTree>
    <p:extLst>
      <p:ext uri="{BB962C8B-B14F-4D97-AF65-F5344CB8AC3E}">
        <p14:creationId xmlns:p14="http://schemas.microsoft.com/office/powerpoint/2010/main" val="3412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Trips</a:t>
            </a:r>
          </a:p>
        </p:txBody>
      </p:sp>
      <p:sp>
        <p:nvSpPr>
          <p:cNvPr id="3" name="Content Placeholder 2"/>
          <p:cNvSpPr>
            <a:spLocks noGrp="1"/>
          </p:cNvSpPr>
          <p:nvPr>
            <p:ph idx="1"/>
          </p:nvPr>
        </p:nvSpPr>
        <p:spPr/>
        <p:txBody>
          <a:bodyPr/>
          <a:lstStyle/>
          <a:p>
            <a:r>
              <a:rPr lang="en-US" dirty="0"/>
              <a:t>North Carolina Symphony</a:t>
            </a:r>
          </a:p>
          <a:p>
            <a:pPr lvl="1"/>
            <a:r>
              <a:rPr lang="en-US" dirty="0"/>
              <a:t>Half Day trip</a:t>
            </a:r>
          </a:p>
          <a:p>
            <a:pPr lvl="1"/>
            <a:r>
              <a:rPr lang="en-US" dirty="0"/>
              <a:t>Will </a:t>
            </a:r>
            <a:r>
              <a:rPr lang="en-US" b="1" dirty="0"/>
              <a:t>not</a:t>
            </a:r>
            <a:r>
              <a:rPr lang="en-US" dirty="0"/>
              <a:t> need chaperones</a:t>
            </a:r>
          </a:p>
          <a:p>
            <a:r>
              <a:rPr lang="en-US" dirty="0" err="1" smtClean="0"/>
              <a:t>Masonboro</a:t>
            </a:r>
            <a:r>
              <a:rPr lang="en-US" dirty="0" smtClean="0"/>
              <a:t> Island and Fort Fisher Aquarium </a:t>
            </a:r>
            <a:endParaRPr lang="en-US" dirty="0"/>
          </a:p>
          <a:p>
            <a:pPr lvl="1"/>
            <a:r>
              <a:rPr lang="en-US" dirty="0"/>
              <a:t>Full Day trip, will  not be at school</a:t>
            </a:r>
          </a:p>
          <a:p>
            <a:pPr lvl="1"/>
            <a:r>
              <a:rPr lang="en-US" dirty="0"/>
              <a:t>Will need a good amount of chaperones</a:t>
            </a:r>
          </a:p>
          <a:p>
            <a:pPr marL="426645" lvl="1" indent="0">
              <a:buNone/>
            </a:pPr>
            <a:endParaRPr lang="en-US" dirty="0"/>
          </a:p>
        </p:txBody>
      </p:sp>
    </p:spTree>
    <p:extLst>
      <p:ext uri="{BB962C8B-B14F-4D97-AF65-F5344CB8AC3E}">
        <p14:creationId xmlns:p14="http://schemas.microsoft.com/office/powerpoint/2010/main" val="417843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99EAF-5222-4445-928B-912464C168AC}"/>
              </a:ext>
            </a:extLst>
          </p:cNvPr>
          <p:cNvSpPr>
            <a:spLocks noGrp="1"/>
          </p:cNvSpPr>
          <p:nvPr>
            <p:ph type="title"/>
          </p:nvPr>
        </p:nvSpPr>
        <p:spPr>
          <a:xfrm>
            <a:off x="1117309" y="76200"/>
            <a:ext cx="10157354" cy="2743200"/>
          </a:xfrm>
        </p:spPr>
        <p:txBody>
          <a:bodyPr>
            <a:normAutofit/>
          </a:bodyPr>
          <a:lstStyle/>
          <a:p>
            <a:pPr algn="ctr"/>
            <a:r>
              <a:rPr lang="en-US" sz="6600" dirty="0"/>
              <a:t>I look forward to a great school year!</a:t>
            </a:r>
          </a:p>
        </p:txBody>
      </p:sp>
      <p:pic>
        <p:nvPicPr>
          <p:cNvPr id="5" name="Content Placeholder 4">
            <a:extLst>
              <a:ext uri="{FF2B5EF4-FFF2-40B4-BE49-F238E27FC236}">
                <a16:creationId xmlns:a16="http://schemas.microsoft.com/office/drawing/2014/main" xmlns="" id="{32E76772-7650-4842-ADA6-A80A467E13A8}"/>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351212" y="3402496"/>
            <a:ext cx="5715000" cy="2667000"/>
          </a:xfrm>
        </p:spPr>
      </p:pic>
      <p:sp>
        <p:nvSpPr>
          <p:cNvPr id="6" name="TextBox 5">
            <a:extLst>
              <a:ext uri="{FF2B5EF4-FFF2-40B4-BE49-F238E27FC236}">
                <a16:creationId xmlns:a16="http://schemas.microsoft.com/office/drawing/2014/main" xmlns="" id="{78CFF912-F84D-4E0E-9852-4E2AFB351D0F}"/>
              </a:ext>
            </a:extLst>
          </p:cNvPr>
          <p:cNvSpPr txBox="1"/>
          <p:nvPr/>
        </p:nvSpPr>
        <p:spPr>
          <a:xfrm>
            <a:off x="3351212" y="6069496"/>
            <a:ext cx="5715000" cy="230832"/>
          </a:xfrm>
          <a:prstGeom prst="rect">
            <a:avLst/>
          </a:prstGeom>
          <a:noFill/>
        </p:spPr>
        <p:txBody>
          <a:bodyPr wrap="square" rtlCol="0">
            <a:spAutoFit/>
          </a:bodyPr>
          <a:lstStyle/>
          <a:p>
            <a:r>
              <a:rPr lang="en-US" sz="900">
                <a:hlinkClick r:id="rId3" tooltip="http://manisclass.wikispaces.com/First+Grade+Fact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70360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7C012-AA25-400A-9754-EF772C9C81C4}"/>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xmlns="" id="{2BA56181-F2A6-46E6-B1FB-BC8FEC8D0C84}"/>
              </a:ext>
            </a:extLst>
          </p:cNvPr>
          <p:cNvSpPr>
            <a:spLocks noGrp="1"/>
          </p:cNvSpPr>
          <p:nvPr>
            <p:ph idx="1"/>
          </p:nvPr>
        </p:nvSpPr>
        <p:spPr/>
        <p:txBody>
          <a:bodyPr>
            <a:normAutofit/>
          </a:bodyPr>
          <a:lstStyle/>
          <a:p>
            <a:r>
              <a:rPr lang="en-US" sz="3200" dirty="0" smtClean="0"/>
              <a:t>11</a:t>
            </a:r>
            <a:r>
              <a:rPr lang="en-US" sz="3200" baseline="30000" dirty="0" smtClean="0"/>
              <a:t>th</a:t>
            </a:r>
            <a:r>
              <a:rPr lang="en-US" sz="3200" dirty="0" smtClean="0"/>
              <a:t> year teaching- 9 in fourth, 1 in third, 1 in fifth</a:t>
            </a:r>
            <a:endParaRPr lang="en-US" sz="3200" dirty="0"/>
          </a:p>
          <a:p>
            <a:r>
              <a:rPr lang="en-US" sz="3200" dirty="0" smtClean="0"/>
              <a:t>11th</a:t>
            </a:r>
            <a:r>
              <a:rPr lang="en-US" sz="3200" dirty="0" smtClean="0"/>
              <a:t> </a:t>
            </a:r>
            <a:r>
              <a:rPr lang="en-US" sz="3200" dirty="0"/>
              <a:t>year at North Forest </a:t>
            </a:r>
            <a:r>
              <a:rPr lang="en-US" sz="3200" dirty="0" smtClean="0"/>
              <a:t>Pines</a:t>
            </a:r>
            <a:endParaRPr lang="en-US" sz="3200" dirty="0"/>
          </a:p>
          <a:p>
            <a:r>
              <a:rPr lang="en-US" sz="3200" dirty="0"/>
              <a:t>3</a:t>
            </a:r>
            <a:r>
              <a:rPr lang="en-US" sz="3200" dirty="0" smtClean="0"/>
              <a:t> </a:t>
            </a:r>
            <a:r>
              <a:rPr lang="en-US" sz="3200" dirty="0"/>
              <a:t>children, </a:t>
            </a:r>
            <a:r>
              <a:rPr lang="en-US" sz="3200" dirty="0" smtClean="0"/>
              <a:t>Paityn is </a:t>
            </a:r>
            <a:r>
              <a:rPr lang="en-US" sz="3200" dirty="0" smtClean="0"/>
              <a:t>6</a:t>
            </a:r>
            <a:r>
              <a:rPr lang="en-US" sz="3200" dirty="0" smtClean="0"/>
              <a:t> in the1st </a:t>
            </a:r>
            <a:r>
              <a:rPr lang="en-US" sz="3200" dirty="0"/>
              <a:t>grade, </a:t>
            </a:r>
            <a:r>
              <a:rPr lang="en-US" sz="3200" dirty="0" smtClean="0"/>
              <a:t>Paige is 2 and Paisley is almost 18 months.  </a:t>
            </a:r>
          </a:p>
          <a:p>
            <a:endParaRPr lang="en-US" sz="3200" dirty="0" smtClean="0"/>
          </a:p>
          <a:p>
            <a:endParaRPr lang="en-US" sz="3200" dirty="0"/>
          </a:p>
        </p:txBody>
      </p:sp>
    </p:spTree>
    <p:extLst>
      <p:ext uri="{BB962C8B-B14F-4D97-AF65-F5344CB8AC3E}">
        <p14:creationId xmlns:p14="http://schemas.microsoft.com/office/powerpoint/2010/main" val="86405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Cards</a:t>
            </a:r>
          </a:p>
        </p:txBody>
      </p:sp>
      <p:sp>
        <p:nvSpPr>
          <p:cNvPr id="3" name="Content Placeholder 2"/>
          <p:cNvSpPr>
            <a:spLocks noGrp="1"/>
          </p:cNvSpPr>
          <p:nvPr>
            <p:ph idx="1"/>
          </p:nvPr>
        </p:nvSpPr>
        <p:spPr/>
        <p:txBody>
          <a:bodyPr>
            <a:normAutofit fontScale="92500" lnSpcReduction="20000"/>
          </a:bodyPr>
          <a:lstStyle/>
          <a:p>
            <a:r>
              <a:rPr lang="en-US" sz="3600" b="1" dirty="0"/>
              <a:t>Interims will be Sent Home:</a:t>
            </a:r>
            <a:endParaRPr lang="en-US" sz="3600" dirty="0"/>
          </a:p>
          <a:p>
            <a:endParaRPr lang="en-US" sz="3600" b="1" dirty="0"/>
          </a:p>
          <a:p>
            <a:r>
              <a:rPr lang="en-US" sz="3600" b="1" dirty="0"/>
              <a:t>Report Cards will be Sent Home:</a:t>
            </a:r>
            <a:endParaRPr lang="en-US" sz="3600" dirty="0"/>
          </a:p>
          <a:p>
            <a:r>
              <a:rPr lang="en-US" sz="3600" b="1" dirty="0"/>
              <a:t>(Note that the report cards are sent home the Friday after the end of the quarter to provide students with a full nine weeks of instruction and assessment before assigning grades.)</a:t>
            </a:r>
            <a:endParaRPr lang="en-US" sz="3600" dirty="0"/>
          </a:p>
          <a:p>
            <a:pPr marL="0" indent="0">
              <a:buNone/>
            </a:pPr>
            <a:r>
              <a:rPr lang="en-US" dirty="0"/>
              <a:t/>
            </a:r>
            <a:br>
              <a:rPr lang="en-US" dirty="0"/>
            </a:br>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Work Days</a:t>
            </a:r>
            <a:endParaRPr lang="en-US" dirty="0"/>
          </a:p>
        </p:txBody>
      </p:sp>
      <p:sp>
        <p:nvSpPr>
          <p:cNvPr id="3" name="Content Placeholder 2"/>
          <p:cNvSpPr>
            <a:spLocks noGrp="1"/>
          </p:cNvSpPr>
          <p:nvPr>
            <p:ph idx="1"/>
          </p:nvPr>
        </p:nvSpPr>
        <p:spPr/>
        <p:txBody>
          <a:bodyPr>
            <a:normAutofit/>
          </a:bodyPr>
          <a:lstStyle/>
          <a:p>
            <a:r>
              <a:rPr lang="en-US" sz="2800" b="1" dirty="0" smtClean="0"/>
              <a:t>September 30</a:t>
            </a:r>
          </a:p>
          <a:p>
            <a:r>
              <a:rPr lang="en-US" sz="2800" b="1" dirty="0" smtClean="0"/>
              <a:t>October 21</a:t>
            </a:r>
          </a:p>
          <a:p>
            <a:r>
              <a:rPr lang="en-US" sz="2800" b="1" dirty="0" smtClean="0"/>
              <a:t>February 17</a:t>
            </a:r>
          </a:p>
          <a:p>
            <a:r>
              <a:rPr lang="en-US" sz="2800" b="1" dirty="0" smtClean="0"/>
              <a:t>March 9</a:t>
            </a:r>
          </a:p>
        </p:txBody>
      </p:sp>
    </p:spTree>
    <p:extLst>
      <p:ext uri="{BB962C8B-B14F-4D97-AF65-F5344CB8AC3E}">
        <p14:creationId xmlns:p14="http://schemas.microsoft.com/office/powerpoint/2010/main" val="214234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Volunteering</a:t>
            </a:r>
          </a:p>
        </p:txBody>
      </p:sp>
      <p:sp>
        <p:nvSpPr>
          <p:cNvPr id="3" name="Content Placeholder 2"/>
          <p:cNvSpPr>
            <a:spLocks noGrp="1"/>
          </p:cNvSpPr>
          <p:nvPr>
            <p:ph idx="1"/>
          </p:nvPr>
        </p:nvSpPr>
        <p:spPr/>
        <p:txBody>
          <a:bodyPr/>
          <a:lstStyle/>
          <a:p>
            <a:r>
              <a:rPr lang="en-US" dirty="0"/>
              <a:t>Must renew every school year. This can be done on any school computer.</a:t>
            </a:r>
          </a:p>
          <a:p>
            <a:r>
              <a:rPr lang="en-US" dirty="0"/>
              <a:t>Join the </a:t>
            </a:r>
            <a:r>
              <a:rPr lang="en-US" dirty="0" smtClean="0"/>
              <a:t>PTA- </a:t>
            </a:r>
            <a:r>
              <a:rPr lang="en-US" altLang="en-US" dirty="0" smtClean="0"/>
              <a:t>Remember </a:t>
            </a:r>
            <a:r>
              <a:rPr lang="en-US" altLang="en-US" dirty="0"/>
              <a:t>that it is necessary to join PTA </a:t>
            </a:r>
            <a:r>
              <a:rPr lang="en-US" altLang="en-US" u="sng" dirty="0"/>
              <a:t>each </a:t>
            </a:r>
            <a:r>
              <a:rPr lang="en-US" altLang="en-US" dirty="0"/>
              <a:t>school year.  By joining the PTA, you are supporting the NFP staff and students.  The PTA uses your money for teacher classroom grants, to bring in a variety of cultural arts events, to support technology at the school, to provide instructional resources for all teachers, and to provide a variety of family fun events throughout the school year (including the Spring Falcon Fest) just to name a few.  Thanks in advance for your support of the wonderful NFP PTA.</a:t>
            </a:r>
          </a:p>
          <a:p>
            <a:endParaRPr lang="en-US"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normAutofit/>
          </a:bodyPr>
          <a:lstStyle/>
          <a:p>
            <a:r>
              <a:rPr lang="en-US" sz="3200" dirty="0"/>
              <a:t>These are the skills that the students will be learning that day.</a:t>
            </a:r>
          </a:p>
          <a:p>
            <a:r>
              <a:rPr lang="en-US" sz="3200" dirty="0"/>
              <a:t>They are discussed for every lesson.</a:t>
            </a:r>
          </a:p>
          <a:p>
            <a:r>
              <a:rPr lang="en-US" sz="3200" dirty="0"/>
              <a:t>Students should be able to answer what they learned that day. So when they get home don’t ask “How was school?” instead ask “What did you learn today?” and they should be able to tell you!</a:t>
            </a: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4C’s</a:t>
            </a:r>
          </a:p>
        </p:txBody>
      </p:sp>
      <p:sp>
        <p:nvSpPr>
          <p:cNvPr id="3" name="Content Placeholder 2"/>
          <p:cNvSpPr>
            <a:spLocks noGrp="1"/>
          </p:cNvSpPr>
          <p:nvPr>
            <p:ph idx="1"/>
          </p:nvPr>
        </p:nvSpPr>
        <p:spPr/>
        <p:txBody>
          <a:bodyPr>
            <a:normAutofit/>
          </a:bodyPr>
          <a:lstStyle/>
          <a:p>
            <a:r>
              <a:rPr lang="en-US" sz="2800" dirty="0"/>
              <a:t>Collaboration, Communication, Critical Thinking, Creativity</a:t>
            </a:r>
          </a:p>
          <a:p>
            <a:r>
              <a:rPr lang="en-US" sz="2800" dirty="0"/>
              <a:t>We will be weaving these skills in during each unit throughout the year.</a:t>
            </a:r>
          </a:p>
          <a:p>
            <a:r>
              <a:rPr lang="en-US" sz="2800" dirty="0"/>
              <a:t>Focuses on skills they will need in the real world, how the work with people, how they problem solve, etc.</a:t>
            </a:r>
          </a:p>
          <a:p>
            <a:r>
              <a:rPr lang="en-US" sz="2800" dirty="0"/>
              <a:t>There will be numerous group projects (both small and large) across the subjects and standards.</a:t>
            </a:r>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Curriculum-ELA</a:t>
            </a:r>
          </a:p>
        </p:txBody>
      </p:sp>
      <p:sp>
        <p:nvSpPr>
          <p:cNvPr id="3" name="Content Placeholder 2"/>
          <p:cNvSpPr>
            <a:spLocks noGrp="1"/>
          </p:cNvSpPr>
          <p:nvPr>
            <p:ph idx="1"/>
          </p:nvPr>
        </p:nvSpPr>
        <p:spPr/>
        <p:txBody>
          <a:bodyPr>
            <a:normAutofit fontScale="92500" lnSpcReduction="10000"/>
          </a:bodyPr>
          <a:lstStyle/>
          <a:p>
            <a:r>
              <a:rPr lang="en-US" sz="3600" b="1" dirty="0"/>
              <a:t>EL Education</a:t>
            </a:r>
          </a:p>
          <a:p>
            <a:r>
              <a:rPr lang="en-US" sz="3600" dirty="0"/>
              <a:t>Q1 – Poetry, Poets, and Becoming Writers</a:t>
            </a:r>
          </a:p>
          <a:p>
            <a:r>
              <a:rPr lang="en-US" sz="3600" dirty="0"/>
              <a:t>Q2 – Animal Defense Mechanisms</a:t>
            </a:r>
          </a:p>
          <a:p>
            <a:r>
              <a:rPr lang="en-US" sz="3600" dirty="0"/>
              <a:t>Q3 – The American Revolution</a:t>
            </a:r>
          </a:p>
          <a:p>
            <a:r>
              <a:rPr lang="en-US" sz="3600" dirty="0"/>
              <a:t>Q4 – Responding to Inequality: Ratifying the 19</a:t>
            </a:r>
            <a:r>
              <a:rPr lang="en-US" sz="3600" baseline="30000" dirty="0"/>
              <a:t>th</a:t>
            </a:r>
            <a:r>
              <a:rPr lang="en-US" sz="3600" dirty="0"/>
              <a:t> </a:t>
            </a:r>
            <a:r>
              <a:rPr lang="en-US" sz="3600" dirty="0" smtClean="0"/>
              <a:t>Amendment</a:t>
            </a:r>
          </a:p>
          <a:p>
            <a:pPr marL="0" indent="0">
              <a:buNone/>
            </a:pPr>
            <a:r>
              <a:rPr lang="en-US" sz="3600" dirty="0" smtClean="0">
                <a:hlinkClick r:id="rId2"/>
              </a:rPr>
              <a:t>Parents Resources </a:t>
            </a:r>
            <a:endParaRPr lang="en-US" sz="3600" dirty="0"/>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Curriculum-Math</a:t>
            </a:r>
          </a:p>
        </p:txBody>
      </p:sp>
      <p:sp>
        <p:nvSpPr>
          <p:cNvPr id="3" name="Content Placeholder 2"/>
          <p:cNvSpPr>
            <a:spLocks noGrp="1"/>
          </p:cNvSpPr>
          <p:nvPr>
            <p:ph idx="1"/>
          </p:nvPr>
        </p:nvSpPr>
        <p:spPr/>
        <p:txBody>
          <a:bodyPr>
            <a:normAutofit lnSpcReduction="10000"/>
          </a:bodyPr>
          <a:lstStyle/>
          <a:p>
            <a:r>
              <a:rPr lang="en-US" sz="2800" b="1" dirty="0"/>
              <a:t>North Carolina Standard Course of Study</a:t>
            </a:r>
          </a:p>
          <a:p>
            <a:r>
              <a:rPr lang="en-US" sz="2800" dirty="0"/>
              <a:t>Quarter 1: Graphing Data, Multiplicative Comparisons, Factors/Multiples, Area/Perimeter, Addition/Subtraction</a:t>
            </a:r>
          </a:p>
          <a:p>
            <a:r>
              <a:rPr lang="en-US" sz="2800" dirty="0"/>
              <a:t>Quarter 2: Multiplication/Division, Fractions</a:t>
            </a:r>
          </a:p>
          <a:p>
            <a:r>
              <a:rPr lang="en-US" sz="2800" dirty="0"/>
              <a:t>Quarter 3: Decimals, Operations of Fractions and Decimals</a:t>
            </a:r>
          </a:p>
          <a:p>
            <a:r>
              <a:rPr lang="en-US" sz="2800" dirty="0"/>
              <a:t>Quarter 4: Geometry, Metric </a:t>
            </a:r>
            <a:r>
              <a:rPr lang="en-US" sz="2800" dirty="0" smtClean="0"/>
              <a:t>Measurement</a:t>
            </a:r>
          </a:p>
          <a:p>
            <a:pPr marL="0" indent="0">
              <a:buNone/>
            </a:pPr>
            <a:r>
              <a:rPr lang="en-US" sz="2800" dirty="0" smtClean="0">
                <a:hlinkClick r:id="rId2"/>
              </a:rPr>
              <a:t>Parent Resources</a:t>
            </a:r>
            <a:endParaRPr lang="en-US" sz="2800" dirty="0"/>
          </a:p>
        </p:txBody>
      </p:sp>
    </p:spTree>
    <p:extLst>
      <p:ext uri="{BB962C8B-B14F-4D97-AF65-F5344CB8AC3E}">
        <p14:creationId xmlns:p14="http://schemas.microsoft.com/office/powerpoint/2010/main" val="55140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8297</TotalTime>
  <Words>668</Words>
  <Application>Microsoft Office PowerPoint</Application>
  <PresentationFormat>Custom</PresentationFormat>
  <Paragraphs>83</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Class open house presentation</vt:lpstr>
      <vt:lpstr>Welcome to Mrs. Cross’s                       Open House</vt:lpstr>
      <vt:lpstr>About Me</vt:lpstr>
      <vt:lpstr>Report Cards</vt:lpstr>
      <vt:lpstr>Teacher Work Days</vt:lpstr>
      <vt:lpstr>Volunteering</vt:lpstr>
      <vt:lpstr>Learning Targets</vt:lpstr>
      <vt:lpstr>4C’s</vt:lpstr>
      <vt:lpstr>Curriculum-ELA</vt:lpstr>
      <vt:lpstr>Curriculum-Math</vt:lpstr>
      <vt:lpstr>Curriculum-Science/Social Studies</vt:lpstr>
      <vt:lpstr>Differentiation</vt:lpstr>
      <vt:lpstr>Expectations/Procedures</vt:lpstr>
      <vt:lpstr>Communication</vt:lpstr>
      <vt:lpstr>Field Trips</vt:lpstr>
      <vt:lpstr>I look forward to a great school year!</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Matthew Tussey</dc:creator>
  <cp:lastModifiedBy>kcross</cp:lastModifiedBy>
  <cp:revision>41</cp:revision>
  <dcterms:created xsi:type="dcterms:W3CDTF">2017-07-14T12:19:17Z</dcterms:created>
  <dcterms:modified xsi:type="dcterms:W3CDTF">2019-07-23T19:29:23Z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